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326" r:id="rId5"/>
    <p:sldId id="1324" r:id="rId6"/>
    <p:sldId id="1345" r:id="rId7"/>
    <p:sldId id="1346" r:id="rId8"/>
    <p:sldId id="1347" r:id="rId9"/>
    <p:sldId id="131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13DA5"/>
    <a:srgbClr val="0070C0"/>
    <a:srgbClr val="FAA61A"/>
    <a:srgbClr val="290AD9"/>
    <a:srgbClr val="A50022"/>
    <a:srgbClr val="70BF54"/>
    <a:srgbClr val="00B5D5"/>
    <a:srgbClr val="36B5C5"/>
    <a:srgbClr val="007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0"/>
    <p:restoredTop sz="93197"/>
  </p:normalViewPr>
  <p:slideViewPr>
    <p:cSldViewPr snapToGrid="0" snapToObjects="1" showGuides="1">
      <p:cViewPr varScale="1">
        <p:scale>
          <a:sx n="90" d="100"/>
          <a:sy n="90" d="100"/>
        </p:scale>
        <p:origin x="195" y="33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over" userId="ddda4342-5361-46c7-9e97-6d1bc11a3d1b" providerId="ADAL" clId="{2EAB2321-1FD8-4E1B-A47F-FAB19544C0FE}"/>
    <pc:docChg chg="modSld">
      <pc:chgData name="Brian Cover" userId="ddda4342-5361-46c7-9e97-6d1bc11a3d1b" providerId="ADAL" clId="{2EAB2321-1FD8-4E1B-A47F-FAB19544C0FE}" dt="2023-05-29T06:58:41.112" v="81" actId="255"/>
      <pc:docMkLst>
        <pc:docMk/>
      </pc:docMkLst>
      <pc:sldChg chg="modSp mod">
        <pc:chgData name="Brian Cover" userId="ddda4342-5361-46c7-9e97-6d1bc11a3d1b" providerId="ADAL" clId="{2EAB2321-1FD8-4E1B-A47F-FAB19544C0FE}" dt="2023-05-29T06:58:41.112" v="81" actId="255"/>
        <pc:sldMkLst>
          <pc:docMk/>
          <pc:sldMk cId="1466623680" sldId="1324"/>
        </pc:sldMkLst>
        <pc:spChg chg="mod">
          <ac:chgData name="Brian Cover" userId="ddda4342-5361-46c7-9e97-6d1bc11a3d1b" providerId="ADAL" clId="{2EAB2321-1FD8-4E1B-A47F-FAB19544C0FE}" dt="2023-05-29T06:58:41.112" v="81" actId="255"/>
          <ac:spMkLst>
            <pc:docMk/>
            <pc:sldMk cId="1466623680" sldId="1324"/>
            <ac:spMk id="2" creationId="{01498EB4-4ECC-C831-FD3B-686D5252F5E7}"/>
          </ac:spMkLst>
        </pc:spChg>
        <pc:spChg chg="mod">
          <ac:chgData name="Brian Cover" userId="ddda4342-5361-46c7-9e97-6d1bc11a3d1b" providerId="ADAL" clId="{2EAB2321-1FD8-4E1B-A47F-FAB19544C0FE}" dt="2023-05-29T06:57:59.884" v="76" actId="20577"/>
          <ac:spMkLst>
            <pc:docMk/>
            <pc:sldMk cId="1466623680" sldId="1324"/>
            <ac:spMk id="8" creationId="{B5BC377C-C613-578C-AFA6-04181F81FE95}"/>
          </ac:spMkLst>
        </pc:spChg>
      </pc:sldChg>
      <pc:sldChg chg="modSp mod">
        <pc:chgData name="Brian Cover" userId="ddda4342-5361-46c7-9e97-6d1bc11a3d1b" providerId="ADAL" clId="{2EAB2321-1FD8-4E1B-A47F-FAB19544C0FE}" dt="2023-05-29T06:56:01.583" v="28" actId="20577"/>
        <pc:sldMkLst>
          <pc:docMk/>
          <pc:sldMk cId="848427124" sldId="1326"/>
        </pc:sldMkLst>
        <pc:spChg chg="mod">
          <ac:chgData name="Brian Cover" userId="ddda4342-5361-46c7-9e97-6d1bc11a3d1b" providerId="ADAL" clId="{2EAB2321-1FD8-4E1B-A47F-FAB19544C0FE}" dt="2023-05-29T06:56:01.583" v="28" actId="20577"/>
          <ac:spMkLst>
            <pc:docMk/>
            <pc:sldMk cId="848427124" sldId="1326"/>
            <ac:spMk id="3" creationId="{B03144F4-5698-74E7-D66F-4371DD61C451}"/>
          </ac:spMkLst>
        </pc:spChg>
        <pc:spChg chg="mod">
          <ac:chgData name="Brian Cover" userId="ddda4342-5361-46c7-9e97-6d1bc11a3d1b" providerId="ADAL" clId="{2EAB2321-1FD8-4E1B-A47F-FAB19544C0FE}" dt="2023-05-29T06:55:42.502" v="2" actId="20577"/>
          <ac:spMkLst>
            <pc:docMk/>
            <pc:sldMk cId="848427124" sldId="1326"/>
            <ac:spMk id="4" creationId="{04E371C8-146F-BD8E-1D9F-6BA4929F87FE}"/>
          </ac:spMkLst>
        </pc:spChg>
      </pc:sldChg>
      <pc:sldChg chg="modSp mod">
        <pc:chgData name="Brian Cover" userId="ddda4342-5361-46c7-9e97-6d1bc11a3d1b" providerId="ADAL" clId="{2EAB2321-1FD8-4E1B-A47F-FAB19544C0FE}" dt="2023-05-29T06:56:26.871" v="32" actId="20577"/>
        <pc:sldMkLst>
          <pc:docMk/>
          <pc:sldMk cId="3480965417" sldId="1345"/>
        </pc:sldMkLst>
        <pc:spChg chg="mod">
          <ac:chgData name="Brian Cover" userId="ddda4342-5361-46c7-9e97-6d1bc11a3d1b" providerId="ADAL" clId="{2EAB2321-1FD8-4E1B-A47F-FAB19544C0FE}" dt="2023-05-29T06:56:26.871" v="32" actId="20577"/>
          <ac:spMkLst>
            <pc:docMk/>
            <pc:sldMk cId="3480965417" sldId="1345"/>
            <ac:spMk id="2" creationId="{01498EB4-4ECC-C831-FD3B-686D5252F5E7}"/>
          </ac:spMkLst>
        </pc:spChg>
      </pc:sldChg>
      <pc:sldChg chg="modSp mod">
        <pc:chgData name="Brian Cover" userId="ddda4342-5361-46c7-9e97-6d1bc11a3d1b" providerId="ADAL" clId="{2EAB2321-1FD8-4E1B-A47F-FAB19544C0FE}" dt="2023-05-29T06:57:27.448" v="40" actId="20577"/>
        <pc:sldMkLst>
          <pc:docMk/>
          <pc:sldMk cId="2333650882" sldId="1346"/>
        </pc:sldMkLst>
        <pc:spChg chg="mod">
          <ac:chgData name="Brian Cover" userId="ddda4342-5361-46c7-9e97-6d1bc11a3d1b" providerId="ADAL" clId="{2EAB2321-1FD8-4E1B-A47F-FAB19544C0FE}" dt="2023-05-29T06:57:21.938" v="38" actId="255"/>
          <ac:spMkLst>
            <pc:docMk/>
            <pc:sldMk cId="2333650882" sldId="1346"/>
            <ac:spMk id="2" creationId="{01498EB4-4ECC-C831-FD3B-686D5252F5E7}"/>
          </ac:spMkLst>
        </pc:spChg>
        <pc:spChg chg="mod">
          <ac:chgData name="Brian Cover" userId="ddda4342-5361-46c7-9e97-6d1bc11a3d1b" providerId="ADAL" clId="{2EAB2321-1FD8-4E1B-A47F-FAB19544C0FE}" dt="2023-05-29T06:57:27.448" v="40" actId="20577"/>
          <ac:spMkLst>
            <pc:docMk/>
            <pc:sldMk cId="2333650882" sldId="1346"/>
            <ac:spMk id="8" creationId="{B5BC377C-C613-578C-AFA6-04181F81FE95}"/>
          </ac:spMkLst>
        </pc:spChg>
      </pc:sldChg>
      <pc:sldChg chg="modSp mod">
        <pc:chgData name="Brian Cover" userId="ddda4342-5361-46c7-9e97-6d1bc11a3d1b" providerId="ADAL" clId="{2EAB2321-1FD8-4E1B-A47F-FAB19544C0FE}" dt="2023-05-29T06:56:55.596" v="35" actId="255"/>
        <pc:sldMkLst>
          <pc:docMk/>
          <pc:sldMk cId="590978046" sldId="1347"/>
        </pc:sldMkLst>
        <pc:spChg chg="mod">
          <ac:chgData name="Brian Cover" userId="ddda4342-5361-46c7-9e97-6d1bc11a3d1b" providerId="ADAL" clId="{2EAB2321-1FD8-4E1B-A47F-FAB19544C0FE}" dt="2023-05-29T06:56:55.596" v="35" actId="255"/>
          <ac:spMkLst>
            <pc:docMk/>
            <pc:sldMk cId="590978046" sldId="1347"/>
            <ac:spMk id="2" creationId="{01498EB4-4ECC-C831-FD3B-686D5252F5E7}"/>
          </ac:spMkLst>
        </pc:spChg>
        <pc:spChg chg="mod">
          <ac:chgData name="Brian Cover" userId="ddda4342-5361-46c7-9e97-6d1bc11a3d1b" providerId="ADAL" clId="{2EAB2321-1FD8-4E1B-A47F-FAB19544C0FE}" dt="2023-05-29T06:55:37.060" v="1" actId="20577"/>
          <ac:spMkLst>
            <pc:docMk/>
            <pc:sldMk cId="590978046" sldId="1347"/>
            <ac:spMk id="8" creationId="{B5BC377C-C613-578C-AFA6-04181F81FE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29/05/2023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8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"/>
            <a:ext cx="9695699" cy="68580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03144F4-5698-74E7-D66F-4371DD61C451}"/>
              </a:ext>
            </a:extLst>
          </p:cNvPr>
          <p:cNvSpPr/>
          <p:nvPr/>
        </p:nvSpPr>
        <p:spPr>
          <a:xfrm>
            <a:off x="937397" y="1209621"/>
            <a:ext cx="10317204" cy="4029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600" dirty="0">
                <a:solidFill>
                  <a:srgbClr val="005BAA"/>
                </a:solidFill>
                <a:cs typeface="Calibri" panose="020F0502020204030204" pitchFamily="34" charset="0"/>
              </a:rPr>
              <a:t>The Working Capital Fund</a:t>
            </a:r>
            <a:endParaRPr lang="en-US" sz="2600" dirty="0">
              <a:solidFill>
                <a:srgbClr val="005BAA"/>
              </a:solidFill>
              <a:cs typeface="Calibri" panose="020F0502020204030204" pitchFamily="34" charset="0"/>
              <a:sym typeface="Montserrat-Regular"/>
            </a:endParaRP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-1" y="2292606"/>
            <a:ext cx="12191999" cy="80021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  <a:t>Cg-19/Doc. 6.3(3)</a:t>
            </a:r>
            <a:b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</a:br>
            <a: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  <a:t>30 May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1" y="3859872"/>
            <a:ext cx="4498857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83789"/>
              </p:ext>
            </p:extLst>
          </p:nvPr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kern="1000" spc="-1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-Regular"/>
              </a:rPr>
              <a:t>Working Capital Fund - Background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261949"/>
            <a:ext cx="106955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Working Capital Fund (WCF) – set by Resolution 42 (Cg-XV)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Purpose: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Finance appropriations pending receipt of contributions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Advance amount necessary to cover unforeseen and extraordinary expenses that cannot be met from current provisions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Approved level set at CHF 7.5 million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Current balance of funds available: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CHF 6.6 million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/>
              <a:t>CHF 0.9 million shortfall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Financing of shortfall, using interest income, defined in Resolution 15 (EC-LXI)</a:t>
            </a:r>
          </a:p>
        </p:txBody>
      </p:sp>
    </p:spTree>
    <p:extLst>
      <p:ext uri="{BB962C8B-B14F-4D97-AF65-F5344CB8AC3E}">
        <p14:creationId xmlns:p14="http://schemas.microsoft.com/office/powerpoint/2010/main" val="14666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FINAC Recommendation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400" b="1" i="1" dirty="0"/>
              <a:t>Recommendation 4:</a:t>
            </a:r>
          </a:p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endParaRPr lang="en-US" sz="2400" b="1" i="1" dirty="0"/>
          </a:p>
          <a:p>
            <a:pPr marL="0" indent="0">
              <a:buNone/>
            </a:pPr>
            <a:r>
              <a:rPr lang="en-GB" sz="2400" dirty="0"/>
              <a:t>“That Congress adopts draft Resolution 6.3(3) (Cg-19) – The Working Capital Fund”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809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Resolution 6.3(3)/1 (Cg-19) 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400" b="1" dirty="0"/>
              <a:t>Decides</a:t>
            </a:r>
            <a:r>
              <a:rPr lang="en-US" sz="2400" dirty="0"/>
              <a:t>:</a:t>
            </a:r>
          </a:p>
          <a:p>
            <a:pPr marL="534988" indent="-53498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arenBoth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That the Working Capital Fund shall continue to be maintained for the following purpose: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763588" lvl="1" indent="-534988">
              <a:lnSpc>
                <a:spcPct val="10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To finance budgetary appropriations pending receipt of contributions;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763588" lvl="1" indent="-53498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lphaLcParenR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To advance such sums as may be necessary to cover unforeseen and extraordinary expenses which cannot be met from current budgetary provisions;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34988" indent="-53498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arenBoth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That the principal of the Working Capital Fund during the nineteenth financial period shall be maintained at CHF 7.5 million;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34988" indent="-53498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arenBoth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That the existing advances of each Member shall, notwithstanding the provisions of Financial Regulation 9.3, continue to be frozen at the level fixed for the fourteenth financial period;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720725" indent="-360363" algn="just">
              <a:spcBef>
                <a:spcPts val="800"/>
              </a:spcBef>
              <a:spcAft>
                <a:spcPts val="800"/>
              </a:spcAft>
              <a:buNone/>
              <a:tabLst>
                <a:tab pos="-457200" algn="l"/>
                <a:tab pos="1280160" algn="l"/>
                <a:tab pos="1554480" algn="l"/>
                <a:tab pos="1920240" algn="l"/>
                <a:tab pos="2286000" algn="l"/>
                <a:tab pos="2560320" algn="l"/>
                <a:tab pos="3383280" algn="l"/>
                <a:tab pos="429768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Resolution 6.3(3)/1 (Cg-19) 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400" b="1" dirty="0"/>
              <a:t>Decides</a:t>
            </a:r>
            <a:r>
              <a:rPr lang="en-US" sz="2400" dirty="0"/>
              <a:t>:</a:t>
            </a:r>
          </a:p>
          <a:p>
            <a:pPr marL="531813" indent="-531813">
              <a:lnSpc>
                <a:spcPct val="100000"/>
              </a:lnSpc>
              <a:spcBef>
                <a:spcPts val="1200"/>
              </a:spcBef>
              <a:buAutoNum type="arabicParenBoth" startAt="4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That the shortfall of the principal, i.e. CHF 900 000, shall be provided by crediting interest earned on the investment of cash resources of the Working Capital Fund;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31813" indent="-531813">
              <a:lnSpc>
                <a:spcPct val="100000"/>
              </a:lnSpc>
              <a:spcBef>
                <a:spcPts val="1200"/>
              </a:spcBef>
              <a:buAutoNum type="arabicParenBoth" startAt="4"/>
            </a:pP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That advances for new members joining the Organization after 1</a:t>
            </a:r>
            <a:r>
              <a:rPr lang="en-CH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January</a:t>
            </a:r>
            <a:r>
              <a:rPr lang="en-CH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2024 shall be assessed at the rate established for the scale of assessment for the year of entry.</a:t>
            </a:r>
            <a:endParaRPr 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7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4" y="1143716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5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523_WMO 150y_PPT templatev2" id="{9FAF83C7-33A7-F541-9838-B433706C4E45}" vid="{9D941852-903D-EF44-AFCD-EE179D86D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D0FF1A-30F6-4355-BF92-D2C6860E048B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04082013-c614-43e8-8f56-8882751e3115"/>
    <ds:schemaRef ds:uri="e1ea5536-24b9-4260-9b17-7e1470af8550"/>
  </ds:schemaRefs>
</ds:datastoreItem>
</file>

<file path=customXml/itemProps2.xml><?xml version="1.0" encoding="utf-8"?>
<ds:datastoreItem xmlns:ds="http://schemas.openxmlformats.org/officeDocument/2006/customXml" ds:itemID="{3A1C8B6D-2F97-4544-9458-F7C2FD0C8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8981A-4808-474C-896A-ED2EBBE4C42C}"/>
</file>

<file path=docProps/app.xml><?xml version="1.0" encoding="utf-8"?>
<Properties xmlns="http://schemas.openxmlformats.org/officeDocument/2006/extended-properties" xmlns:vt="http://schemas.openxmlformats.org/officeDocument/2006/docPropsVTypes">
  <Template>240523_WMO 150y_PPT templatev2</Template>
  <TotalTime>44</TotalTime>
  <Words>308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Verdana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Cover</dc:creator>
  <cp:lastModifiedBy>Brian Cover</cp:lastModifiedBy>
  <cp:revision>5</cp:revision>
  <dcterms:created xsi:type="dcterms:W3CDTF">2023-05-29T06:05:11Z</dcterms:created>
  <dcterms:modified xsi:type="dcterms:W3CDTF">2023-05-29T06:58:46Z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